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8" r:id="rId8"/>
    <p:sldId id="264" r:id="rId9"/>
    <p:sldId id="265" r:id="rId10"/>
    <p:sldId id="269" r:id="rId11"/>
    <p:sldId id="267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021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374C8-49CC-4447-9D41-354914366DD6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252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3. </a:t>
            </a:r>
            <a:r>
              <a:rPr lang="ru-RU" dirty="0" smtClean="0"/>
              <a:t>Виды диодов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906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диодов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8768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диодов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назначению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Выпрямительные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предназначены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преобразования переменного тока в постоянный.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Импульсные диоды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малую длительность переходных процессов, предназначены для применения в импульсных режимах работы.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Детекторные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предназначены для детектирования сигнала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Смесительные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предназначены для преобразования высокочастотных сигналов в сигнал промежуточной частоты.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Ограничительные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предназначены для защиты радио и бытовой аппаратуры от повышения сетевого напряжения.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диодов по частотному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диапазону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Низкочастотные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Высокочастотные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СВЧ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906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виды диодов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8768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Классические кремниевые (выпрямительные) диоды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Диоды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Шоттки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Стабилитроны (диоды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Зеннера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Туннельные диоды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Варикапы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56299" t="39063" r="22460" b="52278"/>
          <a:stretch>
            <a:fillRect/>
          </a:stretch>
        </p:blipFill>
        <p:spPr bwMode="auto">
          <a:xfrm>
            <a:off x="3714744" y="2285992"/>
            <a:ext cx="1571636" cy="480524"/>
          </a:xfrm>
          <a:prstGeom prst="rect">
            <a:avLst/>
          </a:prstGeom>
          <a:noFill/>
        </p:spPr>
      </p:pic>
      <p:pic>
        <p:nvPicPr>
          <p:cNvPr id="10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57032" t="54558" r="23193" b="36653"/>
          <a:stretch>
            <a:fillRect/>
          </a:stretch>
        </p:blipFill>
        <p:spPr bwMode="auto">
          <a:xfrm>
            <a:off x="5572132" y="1285860"/>
            <a:ext cx="1500198" cy="500066"/>
          </a:xfrm>
          <a:prstGeom prst="rect">
            <a:avLst/>
          </a:prstGeom>
          <a:noFill/>
        </p:spPr>
      </p:pic>
      <p:pic>
        <p:nvPicPr>
          <p:cNvPr id="11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76075" t="46745" r="3417" b="44466"/>
          <a:stretch>
            <a:fillRect/>
          </a:stretch>
        </p:blipFill>
        <p:spPr bwMode="auto">
          <a:xfrm>
            <a:off x="6429388" y="2857496"/>
            <a:ext cx="1555762" cy="500066"/>
          </a:xfrm>
          <a:prstGeom prst="rect">
            <a:avLst/>
          </a:prstGeom>
          <a:noFill/>
        </p:spPr>
      </p:pic>
      <p:pic>
        <p:nvPicPr>
          <p:cNvPr id="12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76465" t="80925" r="4492" b="10286"/>
          <a:stretch>
            <a:fillRect/>
          </a:stretch>
        </p:blipFill>
        <p:spPr bwMode="auto">
          <a:xfrm>
            <a:off x="4286248" y="3429000"/>
            <a:ext cx="1571636" cy="544028"/>
          </a:xfrm>
          <a:prstGeom prst="rect">
            <a:avLst/>
          </a:prstGeom>
          <a:noFill/>
        </p:spPr>
      </p:pic>
      <p:pic>
        <p:nvPicPr>
          <p:cNvPr id="13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77295" t="62500" r="2929" b="29688"/>
          <a:stretch>
            <a:fillRect/>
          </a:stretch>
        </p:blipFill>
        <p:spPr bwMode="auto">
          <a:xfrm>
            <a:off x="3214678" y="4000504"/>
            <a:ext cx="1446620" cy="428628"/>
          </a:xfrm>
          <a:prstGeom prst="rect">
            <a:avLst/>
          </a:prstGeom>
          <a:noFill/>
        </p:spPr>
      </p:pic>
      <p:pic>
        <p:nvPicPr>
          <p:cNvPr id="1028" name="Picture 4" descr="https://ds03.infourok.ru/uploads/ex/0227/0004d09e-b60e45ae/img19.jpg"/>
          <p:cNvPicPr>
            <a:picLocks noChangeAspect="1" noChangeArrowheads="1"/>
          </p:cNvPicPr>
          <p:nvPr/>
        </p:nvPicPr>
        <p:blipFill>
          <a:blip r:embed="rId3"/>
          <a:srcRect l="49115" t="55277" r="33307" b="18681"/>
          <a:stretch>
            <a:fillRect/>
          </a:stretch>
        </p:blipFill>
        <p:spPr bwMode="auto">
          <a:xfrm>
            <a:off x="3214678" y="5643578"/>
            <a:ext cx="1200158" cy="1000132"/>
          </a:xfrm>
          <a:prstGeom prst="rect">
            <a:avLst/>
          </a:prstGeom>
          <a:noFill/>
        </p:spPr>
      </p:pic>
      <p:pic>
        <p:nvPicPr>
          <p:cNvPr id="15" name="Picture 4" descr="https://ds03.infourok.ru/uploads/ex/0227/0004d09e-b60e45ae/img19.jpg"/>
          <p:cNvPicPr>
            <a:picLocks noChangeAspect="1" noChangeArrowheads="1"/>
          </p:cNvPicPr>
          <p:nvPr/>
        </p:nvPicPr>
        <p:blipFill>
          <a:blip r:embed="rId3"/>
          <a:srcRect l="27435" t="55277" r="54401" b="18681"/>
          <a:stretch>
            <a:fillRect/>
          </a:stretch>
        </p:blipFill>
        <p:spPr bwMode="auto">
          <a:xfrm>
            <a:off x="3071802" y="4643446"/>
            <a:ext cx="1240146" cy="100013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18859" y="5011341"/>
            <a:ext cx="2552943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Светодиоды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Фотодиоды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-24"/>
            <a:ext cx="5400600" cy="58104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Диод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Шоттки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полупроводниковый диод,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выпрямительные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свойства которого основаны на взаимодействии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металла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обедненного слоя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полупроводника. Они имеют малое падение напряжения и ток через переход обусловлен одним типом носителей заряда, поэтому это быстродействующие приборы.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Достоинства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Падение напряжения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0,2—0,4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p-n перехода позволяет повысить рабочую частоту. Это свойство используется в логических интегральных микросхемах, где диодами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Шоттки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шунтируются переходы база-коллектор транзисторов. В силовой электронике малое время восстановления позволяет строить выпрямители на частоты в сотни кГц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выше – что важно в импульсных источниках питания. 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указанным выше достоинствам, выпрямители на диодах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Шоттки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отличаются от выпрямителей на обычных диодах пониженным уровнем помех, поэтому они предпочтительны в аналоговых вторичных источниках питания.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 descr="http://www.studfiles.ru/html/2706/352/html_GmHZlG4cym.ipBH/htmlconvd-hGFqZv_html_m340c360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9211"/>
          <a:stretch/>
        </p:blipFill>
        <p:spPr bwMode="auto">
          <a:xfrm>
            <a:off x="5508104" y="1198658"/>
            <a:ext cx="3600400" cy="21870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www.studfiles.ru/html/2706/352/html_GmHZlG4cym.ipBH/htmlconvd-hGFqZv_html_m340c360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2261" b="4564"/>
          <a:stretch/>
        </p:blipFill>
        <p:spPr bwMode="auto">
          <a:xfrm>
            <a:off x="5580112" y="3573016"/>
            <a:ext cx="3456384" cy="20958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29586" y="-214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6371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024" y="260648"/>
            <a:ext cx="8892480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Полупроводниковый стабилитрон (диод </a:t>
            </a:r>
            <a:r>
              <a:rPr lang="ru-RU" sz="3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Зенера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8196" name="Picture 4" descr="http://vrtp.ru/screenshots/1282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54" y="1146794"/>
            <a:ext cx="4286250" cy="3362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4860032" y="2420888"/>
            <a:ext cx="3095248" cy="32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860032" y="3356992"/>
            <a:ext cx="30963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7158" y="967633"/>
            <a:ext cx="432291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Стабилитрон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это диод с точно заданным напряжением пробоя, рассчитанный на непрерывную работу в области пробоя и предназначенный для стабилизации или ограничения напряжения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Напряжение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пробоя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Uпр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стабилитронов составляет UZ ≈ 3…300 В.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наступления пробоя через стабилитрон протекают условно незначительные токи утечки, а его сопротивление весьма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высоко.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200" name="Picture 8" descr="http://uselit.ru/Electronic/pics/ris_15_3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307" t="50000" b="8908"/>
          <a:stretch/>
        </p:blipFill>
        <p:spPr bwMode="auto">
          <a:xfrm>
            <a:off x="7364626" y="2769022"/>
            <a:ext cx="1730703" cy="11663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14282" y="4500570"/>
            <a:ext cx="8715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наступлении пробоя ток через стабилитрон резко возрастает, а его дифференциальное сопротивление падает до величины, составляющей для различных приборов от долей Ома до сотен Ом. Поэтому в режиме пробоя напряжение на стабилитроне поддерживается с заданной точностью в широком диапазоне обратных токов.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5934670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область применения стабилитрона — стабилизация постоянного напряжения источников питания.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85720" y="3714752"/>
            <a:ext cx="4229210" cy="887493"/>
            <a:chOff x="6920256" y="2380936"/>
            <a:chExt cx="3842273" cy="887493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920256" y="2380936"/>
              <a:ext cx="384227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r>
                <a:rPr lang="ru-RU" sz="1600" b="1" i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600" b="1" baseline="-250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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Сmax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Cmin</a:t>
              </a:r>
              <a:r>
                <a:rPr lang="ru-RU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;</a:t>
              </a:r>
              <a:endPara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920256" y="2929875"/>
              <a:ext cx="20211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r>
                <a:rPr lang="en-US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I</a:t>
              </a:r>
              <a:r>
                <a:rPr lang="ru-RU" sz="1600" b="1" baseline="-250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=</a:t>
              </a:r>
              <a:r>
                <a:rPr lang="ru-RU" sz="1600" b="1" i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I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Сmax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, -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I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Сmin</a:t>
              </a:r>
              <a:endPara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28973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84" y="404664"/>
            <a:ext cx="4972764" cy="990600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Температурный коэффициент напряжения стабилитрона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19458" name="Picture 2" descr="https://upload.wikimedia.org/wikipedia/commons/c/ca/Zener_zero_tempco_po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1202"/>
            <a:ext cx="4211960" cy="3157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4127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отношение относительного изменения напряжения стабилизации к абсолютному изменению температуры окружающей среды» при заданном постоянном токе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стабилизации.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2571744"/>
            <a:ext cx="4429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нагреве стабилитрона от +25° С до +125° С сдвиг напряжения стабилизации составит от 5 до 10 % начального значения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214546" y="3692211"/>
            <a:ext cx="5933593" cy="3165789"/>
            <a:chOff x="6180569" y="3410385"/>
            <a:chExt cx="5933593" cy="3165789"/>
          </a:xfrm>
        </p:grpSpPr>
        <p:pic>
          <p:nvPicPr>
            <p:cNvPr id="8" name="Рисунок 7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2257" t="2945" r="10046" b="14943"/>
            <a:stretch/>
          </p:blipFill>
          <p:spPr bwMode="auto">
            <a:xfrm>
              <a:off x="6180569" y="3410385"/>
              <a:ext cx="5239324" cy="3165789"/>
            </a:xfrm>
            <a:prstGeom prst="rect">
              <a:avLst/>
            </a:prstGeom>
            <a:noFill/>
            <a:ln>
              <a:noFill/>
            </a:ln>
          </p:spPr>
        </p:pic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" name="Прямоугольник 1"/>
                <p:cNvSpPr/>
                <p:nvPr/>
              </p:nvSpPr>
              <p:spPr>
                <a:xfrm>
                  <a:off x="9253827" y="5620881"/>
                  <a:ext cx="2860335" cy="6258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600"/>
                    </a:spcBef>
                    <a:spcAft>
                      <a:spcPts val="0"/>
                    </a:spcAft>
                  </a:pPr>
                  <a:r>
                    <a:rPr lang="en-US" sz="2400" b="1" i="1" dirty="0"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ά</a:t>
                  </a:r>
                  <a:r>
                    <a:rPr lang="ru-RU" sz="2400" b="1" i="1" baseline="-25000" dirty="0" err="1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ст</a:t>
                  </a:r>
                  <a:r>
                    <a:rPr lang="ru-RU" sz="2400" b="1" i="1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 =</a:t>
                  </a:r>
                  <a14:m>
                    <m:oMath xmlns:m="http://schemas.openxmlformats.org/officeDocument/2006/math"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f>
                        <m:fPr>
                          <m:ctrlP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𝜟</m:t>
                          </m:r>
                          <m:sSub>
                            <m:sSubPr>
                              <m:ctrlPr>
                                <a:rPr lang="ru-RU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𝒄</m:t>
                              </m:r>
                            </m:sub>
                          </m:sSub>
                        </m:num>
                        <m:den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𝑼</m:t>
                          </m:r>
                          <m:r>
                            <a:rPr lang="en-US" sz="2400" b="1" i="1" baseline="-250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𝑪</m:t>
                          </m:r>
                          <m:r>
                            <a:rPr lang="en-US" sz="2400" b="1" i="1" baseline="-250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f>
                        <m:fPr>
                          <m:ctrlP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𝜟</m:t>
                          </m:r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Т</m:t>
                          </m:r>
                        </m:den>
                      </m:f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𝟏𝟎𝟎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%</m:t>
                      </m:r>
                    </m:oMath>
                  </a14:m>
                  <a:endParaRPr lang="ru-RU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9" name="Прямоугольник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3827" y="5620881"/>
                  <a:ext cx="2860335" cy="6258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3191" b="-77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139418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28596" y="1000108"/>
            <a:ext cx="850112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После этих обозначений стоит три цифры, если это первые цифры: 1 или 4, то взяв последние две цифры и разделив их на 10 получим напряжение стабилизации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Например: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КС107А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— стабилитрон,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0,7 В,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2С133А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— стабилитрон,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3,3 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Если первая цифра 2 или 5, то последние две цифры показывают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например: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КС 213Б —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13 В,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2С 291А —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91 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40" y="214290"/>
            <a:ext cx="3078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Обозначения стабилитронов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886700" cy="50006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ВАРИКАП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40088" y="3214686"/>
            <a:ext cx="4403912" cy="3123360"/>
          </a:xfrm>
        </p:spPr>
        <p:txBody>
          <a:bodyPr>
            <a:normAutofit fontScale="925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варикапов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ёмкость</a:t>
            </a:r>
          </a:p>
          <a:p>
            <a:pPr lvl="0"/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Ԛ = 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добротность</a:t>
            </a:r>
          </a:p>
          <a:p>
            <a:pPr lvl="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перекрытия</a:t>
            </a:r>
          </a:p>
          <a:p>
            <a:pPr lvl="0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ΔC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ΔT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коэффициент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43" t="3258" r="3043" b="14635"/>
          <a:stretch/>
        </p:blipFill>
        <p:spPr bwMode="auto">
          <a:xfrm>
            <a:off x="0" y="2143116"/>
            <a:ext cx="4714876" cy="398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 flipH="1">
            <a:off x="214314" y="642918"/>
            <a:ext cx="88582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Варика́п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— электронный прибор, полупроводниковый диод, работа которого основана на зависимости барьерной ёмкости p-n-перехода от обратного напряжения.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Варикапы применяются в качестве элементов с электрически управляемой ёмкостью в схемах перестройки частоты колебательного контура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частотноизбирательных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цепях, деления и умножения частоты, частотной модуляции, управляемых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фазовращателей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" name="Рисунок 5" descr="http://images.myshared.ru/17/1081729/slide_80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2000240"/>
            <a:ext cx="890649" cy="667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73063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714356"/>
            <a:ext cx="87868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Туннельный диод.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Принцип действия основан на явлении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тунельного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эффекта при включении в прямом направлении.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Тунельный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эффект заключается в переходе через потенциальный барьер электронов с уровнем энергии меньше высоты потенциального барьера. При этом электроны своей энергии не теряют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306" y="214290"/>
            <a:ext cx="19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Туннельный диод</a:t>
            </a:r>
            <a:endParaRPr lang="ru-RU" b="1" dirty="0"/>
          </a:p>
        </p:txBody>
      </p:sp>
      <p:pic>
        <p:nvPicPr>
          <p:cNvPr id="7" name="Рисунок 6" descr="https://upload.wikimedia.org/wikipedia/commons/thumb/e/e3/VI_curve_of_a_tunnel_diode.svg/1200px-VI_curve_of_a_tunnel_diode.svg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6892" t="5681" r="5457" b="16177"/>
          <a:stretch/>
        </p:blipFill>
        <p:spPr bwMode="auto">
          <a:xfrm>
            <a:off x="500034" y="2428868"/>
            <a:ext cx="3978598" cy="28033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57290" y="2071678"/>
            <a:ext cx="249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ВАХ туннельного диода</a:t>
            </a:r>
            <a:endParaRPr lang="ru-RU" dirty="0"/>
          </a:p>
        </p:txBody>
      </p:sp>
      <p:pic>
        <p:nvPicPr>
          <p:cNvPr id="9" name="Рисунок 8" descr="http://900igr.net/datas/fizika/Poluprovodnikovye-pribory/0017-017-Diod-tunnelnyj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357826"/>
            <a:ext cx="1387173" cy="1040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44450"/>
            <a:ext cx="7859713" cy="647700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/>
              <a:t>Фотодиоды</a:t>
            </a:r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179388" y="765175"/>
            <a:ext cx="8507412" cy="536098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Фотодиодом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называется полупроводниковый прибор с одним </a:t>
            </a:r>
            <a:r>
              <a:rPr lang="ru-RU" alt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p-n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переходом, вольтамперная характеристика которого зависит от воздействующего на него света.</a:t>
            </a:r>
          </a:p>
          <a:p>
            <a:pPr marL="0" indent="0" algn="just">
              <a:buFontTx/>
              <a:buNone/>
            </a:pPr>
            <a:endParaRPr lang="ru-RU" alt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14488"/>
            <a:ext cx="6429420" cy="205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57224" y="3786190"/>
            <a:ext cx="3203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dirty="0">
                <a:solidFill>
                  <a:srgbClr val="000000"/>
                </a:solidFill>
                <a:latin typeface="Calibri" pitchFamily="34" charset="0"/>
              </a:rPr>
              <a:t>Фотогальваническое включение фотодиода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786314" y="3857628"/>
            <a:ext cx="4032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dirty="0">
                <a:solidFill>
                  <a:srgbClr val="000000"/>
                </a:solidFill>
                <a:latin typeface="Calibri" pitchFamily="34" charset="0"/>
              </a:rPr>
              <a:t>Фотодиодное включение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500570"/>
            <a:ext cx="3037448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4214818"/>
            <a:ext cx="2143140" cy="217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44450"/>
            <a:ext cx="7859713" cy="576263"/>
          </a:xfrm>
        </p:spPr>
        <p:txBody>
          <a:bodyPr>
            <a:normAutofit fontScale="90000"/>
          </a:bodyPr>
          <a:lstStyle/>
          <a:p>
            <a:r>
              <a:rPr lang="ru-RU" altLang="ru-RU" smtClean="0"/>
              <a:t>Светодиоды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539750" y="620713"/>
            <a:ext cx="8147050" cy="550545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 smtClean="0"/>
              <a:t>Светодиод</a:t>
            </a:r>
            <a:r>
              <a:rPr lang="ru-RU" sz="2000" dirty="0" smtClean="0"/>
              <a:t> </a:t>
            </a:r>
            <a:r>
              <a:rPr lang="ru-RU" altLang="ru-RU" sz="2000" dirty="0" smtClean="0">
                <a:solidFill>
                  <a:srgbClr val="000000"/>
                </a:solidFill>
              </a:rPr>
              <a:t>(LED англ. </a:t>
            </a:r>
            <a:r>
              <a:rPr lang="ru-RU" altLang="ru-RU" sz="2000" dirty="0" err="1" smtClean="0">
                <a:solidFill>
                  <a:srgbClr val="000000"/>
                </a:solidFill>
              </a:rPr>
              <a:t>Light-emitting</a:t>
            </a:r>
            <a:r>
              <a:rPr lang="ru-RU" altLang="ru-RU" sz="2000" dirty="0" smtClean="0">
                <a:solidFill>
                  <a:srgbClr val="0000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000000"/>
                </a:solidFill>
              </a:rPr>
              <a:t>diode</a:t>
            </a:r>
            <a:r>
              <a:rPr lang="ru-RU" altLang="ru-RU" sz="2000" dirty="0" smtClean="0">
                <a:solidFill>
                  <a:srgbClr val="000000"/>
                </a:solidFill>
              </a:rPr>
              <a:t>) </a:t>
            </a:r>
            <a:r>
              <a:rPr lang="ru-RU" sz="2000" dirty="0" smtClean="0"/>
              <a:t>– </a:t>
            </a:r>
            <a:r>
              <a:rPr lang="ru-RU" sz="2000" dirty="0" smtClean="0"/>
              <a:t>полупроводниковый прибор с одним </a:t>
            </a:r>
            <a:r>
              <a:rPr lang="en-US" sz="2000" dirty="0" smtClean="0"/>
              <a:t>p</a:t>
            </a:r>
            <a:r>
              <a:rPr lang="ru-RU" sz="2000" dirty="0" smtClean="0"/>
              <a:t>-</a:t>
            </a:r>
            <a:r>
              <a:rPr lang="en-US" sz="2000" dirty="0" smtClean="0"/>
              <a:t>n</a:t>
            </a:r>
            <a:r>
              <a:rPr lang="ru-RU" sz="2000" dirty="0" smtClean="0"/>
              <a:t> переходом</a:t>
            </a:r>
            <a:r>
              <a:rPr lang="ru-RU" sz="2000" dirty="0" smtClean="0"/>
              <a:t>, в котором при протекании тока генерируется излучение в инфракрасной, видимой или ультрафиолетовой областях спектра.</a:t>
            </a:r>
          </a:p>
          <a:p>
            <a:pPr marL="0" indent="0" algn="just">
              <a:buFontTx/>
              <a:buNone/>
            </a:pPr>
            <a:endParaRPr lang="ru-RU" altLang="ru-RU" sz="2000" dirty="0" smtClean="0">
              <a:solidFill>
                <a:srgbClr val="000000"/>
              </a:solidFill>
            </a:endParaRPr>
          </a:p>
          <a:p>
            <a:pPr marL="0" indent="0" algn="just">
              <a:buFontTx/>
              <a:buNone/>
            </a:pPr>
            <a:endParaRPr lang="ru-RU" altLang="ru-RU" sz="2800" i="1" dirty="0" smtClean="0"/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781300"/>
            <a:ext cx="8083550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365625"/>
            <a:ext cx="4119562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44450"/>
            <a:ext cx="8351838" cy="6697663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2300" dirty="0">
                <a:solidFill>
                  <a:srgbClr val="000000"/>
                </a:solidFill>
              </a:rPr>
              <a:t>Излучаемый светодиодом свет лежит в узком диапазоне спектра, его цветовые характеристики зависят от химического состава использованного в нем </a:t>
            </a:r>
            <a:r>
              <a:rPr lang="ru-RU" sz="2300" dirty="0" smtClean="0">
                <a:solidFill>
                  <a:srgbClr val="000000"/>
                </a:solidFill>
              </a:rPr>
              <a:t>полупроводника</a:t>
            </a:r>
          </a:p>
          <a:p>
            <a:pPr marL="0" indent="0" algn="just">
              <a:buFontTx/>
              <a:buNone/>
              <a:defRPr/>
            </a:pPr>
            <a:r>
              <a:rPr lang="ru-RU" sz="2300" dirty="0">
                <a:solidFill>
                  <a:srgbClr val="000000"/>
                </a:solidFill>
              </a:rPr>
              <a:t>Для светодиодов применяют другие полупроводниковые материалы, например: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арсенид галлия (</a:t>
            </a:r>
            <a:r>
              <a:rPr lang="ru-RU" sz="2300" dirty="0" err="1">
                <a:solidFill>
                  <a:srgbClr val="000000"/>
                </a:solidFill>
              </a:rPr>
              <a:t>GaAs</a:t>
            </a:r>
            <a:r>
              <a:rPr lang="ru-RU" sz="2300" dirty="0">
                <a:solidFill>
                  <a:srgbClr val="000000"/>
                </a:solidFill>
              </a:rPr>
              <a:t>) – инфракрасное излучение;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арсенид галлия, легированный алюминием (</a:t>
            </a:r>
            <a:r>
              <a:rPr lang="ru-RU" sz="2300" dirty="0" err="1">
                <a:solidFill>
                  <a:srgbClr val="000000"/>
                </a:solidFill>
              </a:rPr>
              <a:t>AlGaAs</a:t>
            </a:r>
            <a:r>
              <a:rPr lang="ru-RU" sz="2300" dirty="0">
                <a:solidFill>
                  <a:srgbClr val="000000"/>
                </a:solidFill>
              </a:rPr>
              <a:t>) – красное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арсенид галлия, легированный фосфором (</a:t>
            </a:r>
            <a:r>
              <a:rPr lang="ru-RU" sz="2300" dirty="0" err="1">
                <a:solidFill>
                  <a:srgbClr val="000000"/>
                </a:solidFill>
              </a:rPr>
              <a:t>GaAsP</a:t>
            </a:r>
            <a:r>
              <a:rPr lang="ru-RU" sz="2300" dirty="0">
                <a:solidFill>
                  <a:srgbClr val="000000"/>
                </a:solidFill>
              </a:rPr>
              <a:t>) – оранжевое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фосфид галлия, легированный алюминием и индием (</a:t>
            </a:r>
            <a:r>
              <a:rPr lang="ru-RU" sz="2300" dirty="0" err="1">
                <a:solidFill>
                  <a:srgbClr val="000000"/>
                </a:solidFill>
              </a:rPr>
              <a:t>AlGaInP</a:t>
            </a:r>
            <a:r>
              <a:rPr lang="ru-RU" sz="2300" dirty="0">
                <a:solidFill>
                  <a:srgbClr val="000000"/>
                </a:solidFill>
              </a:rPr>
              <a:t>) – жёлтое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фосфид галлия, </a:t>
            </a:r>
            <a:r>
              <a:rPr lang="ru-RU" sz="2300" dirty="0" err="1">
                <a:solidFill>
                  <a:srgbClr val="000000"/>
                </a:solidFill>
              </a:rPr>
              <a:t>легированныйN</a:t>
            </a:r>
            <a:r>
              <a:rPr lang="ru-RU" sz="2300" dirty="0">
                <a:solidFill>
                  <a:srgbClr val="000000"/>
                </a:solidFill>
              </a:rPr>
              <a:t> – зелёное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карбид кремния (</a:t>
            </a:r>
            <a:r>
              <a:rPr lang="ru-RU" sz="2300" dirty="0" err="1">
                <a:solidFill>
                  <a:srgbClr val="000000"/>
                </a:solidFill>
              </a:rPr>
              <a:t>SiC</a:t>
            </a:r>
            <a:r>
              <a:rPr lang="ru-RU" sz="2300" dirty="0">
                <a:solidFill>
                  <a:srgbClr val="000000"/>
                </a:solidFill>
              </a:rPr>
              <a:t>), легированный (</a:t>
            </a:r>
            <a:r>
              <a:rPr lang="ru-RU" sz="2300" dirty="0" err="1">
                <a:solidFill>
                  <a:srgbClr val="000000"/>
                </a:solidFill>
              </a:rPr>
              <a:t>InGaN</a:t>
            </a:r>
            <a:r>
              <a:rPr lang="ru-RU" sz="2300" dirty="0">
                <a:solidFill>
                  <a:srgbClr val="000000"/>
                </a:solidFill>
              </a:rPr>
              <a:t>) – синее свечение.</a:t>
            </a:r>
          </a:p>
          <a:p>
            <a:pPr marL="0" indent="0">
              <a:buFontTx/>
              <a:buNone/>
              <a:defRPr/>
            </a:pPr>
            <a:endParaRPr lang="ru-RU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615</Words>
  <Application>Microsoft Office PowerPoint</Application>
  <PresentationFormat>Экран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Классификация диодов</vt:lpstr>
      <vt:lpstr>Основные виды диодов</vt:lpstr>
      <vt:lpstr>Слайд 4</vt:lpstr>
      <vt:lpstr>Слайд 5</vt:lpstr>
      <vt:lpstr>Температурный коэффициент напряжения стабилитрона</vt:lpstr>
      <vt:lpstr>Слайд 7</vt:lpstr>
      <vt:lpstr>ВАРИКАП</vt:lpstr>
      <vt:lpstr>Слайд 9</vt:lpstr>
      <vt:lpstr>Фотодиоды</vt:lpstr>
      <vt:lpstr>Светодиоды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13</cp:revision>
  <dcterms:created xsi:type="dcterms:W3CDTF">2020-09-06T03:02:13Z</dcterms:created>
  <dcterms:modified xsi:type="dcterms:W3CDTF">2020-09-06T04:16:34Z</dcterms:modified>
</cp:coreProperties>
</file>